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CF6C2D-B602-4A27-BC95-981F6440BDB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F5910A8-07A8-4897-ADB6-A782AB058F0F}">
      <dgm:prSet phldrT="[Text]"/>
      <dgm:spPr/>
      <dgm:t>
        <a:bodyPr/>
        <a:lstStyle/>
        <a:p>
          <a:r>
            <a:rPr lang="en-US" b="1" dirty="0"/>
            <a:t>Facility Assessment</a:t>
          </a:r>
        </a:p>
        <a:p>
          <a:r>
            <a:rPr lang="en-US" dirty="0"/>
            <a:t>(complete)</a:t>
          </a:r>
        </a:p>
        <a:p>
          <a:endParaRPr lang="en-US" dirty="0"/>
        </a:p>
        <a:p>
          <a:endParaRPr lang="en-US" dirty="0"/>
        </a:p>
        <a:p>
          <a:endParaRPr lang="en-US" dirty="0"/>
        </a:p>
        <a:p>
          <a:endParaRPr lang="en-US" dirty="0"/>
        </a:p>
        <a:p>
          <a:r>
            <a:rPr lang="en-US" i="1" dirty="0"/>
            <a:t>Confirm releases</a:t>
          </a:r>
        </a:p>
      </dgm:t>
    </dgm:pt>
    <dgm:pt modelId="{DE18162B-A3D7-4DF9-821D-868A7810C9DB}" type="parTrans" cxnId="{087EEC2A-54E9-4EC2-BFE0-7A0CA69EBCA7}">
      <dgm:prSet/>
      <dgm:spPr/>
      <dgm:t>
        <a:bodyPr/>
        <a:lstStyle/>
        <a:p>
          <a:endParaRPr lang="en-US"/>
        </a:p>
      </dgm:t>
    </dgm:pt>
    <dgm:pt modelId="{826ECEDE-1C4B-4ADD-8ACD-2A78202D6B52}" type="sibTrans" cxnId="{087EEC2A-54E9-4EC2-BFE0-7A0CA69EBCA7}">
      <dgm:prSet/>
      <dgm:spPr/>
      <dgm:t>
        <a:bodyPr/>
        <a:lstStyle/>
        <a:p>
          <a:endParaRPr lang="en-US"/>
        </a:p>
      </dgm:t>
    </dgm:pt>
    <dgm:pt modelId="{C97A3105-305D-4FBC-ABAD-070642D92262}">
      <dgm:prSet phldrT="[Text]"/>
      <dgm:spPr/>
      <dgm:t>
        <a:bodyPr/>
        <a:lstStyle/>
        <a:p>
          <a:r>
            <a:rPr lang="en-US" b="1" dirty="0"/>
            <a:t>Corrective Measures Evaluation</a:t>
          </a:r>
        </a:p>
        <a:p>
          <a:r>
            <a:rPr lang="en-US" dirty="0"/>
            <a:t>(Not started)</a:t>
          </a:r>
        </a:p>
        <a:p>
          <a:endParaRPr lang="en-US" dirty="0"/>
        </a:p>
        <a:p>
          <a:endParaRPr lang="en-US" dirty="0"/>
        </a:p>
        <a:p>
          <a:endParaRPr lang="en-US" dirty="0"/>
        </a:p>
        <a:p>
          <a:endParaRPr lang="en-US" dirty="0"/>
        </a:p>
        <a:p>
          <a:r>
            <a:rPr lang="en-US" i="1" dirty="0"/>
            <a:t>Evaluate options, ID preferred remedy(s)</a:t>
          </a:r>
        </a:p>
      </dgm:t>
    </dgm:pt>
    <dgm:pt modelId="{D2F218E9-5F8E-45C3-91D8-56C300B04D77}" type="parTrans" cxnId="{87D3906B-05A4-4C93-BADF-A154A4D85512}">
      <dgm:prSet/>
      <dgm:spPr/>
      <dgm:t>
        <a:bodyPr/>
        <a:lstStyle/>
        <a:p>
          <a:endParaRPr lang="en-US"/>
        </a:p>
      </dgm:t>
    </dgm:pt>
    <dgm:pt modelId="{8C623A86-5276-4A0A-9D3E-38357BD32E74}" type="sibTrans" cxnId="{87D3906B-05A4-4C93-BADF-A154A4D85512}">
      <dgm:prSet/>
      <dgm:spPr/>
      <dgm:t>
        <a:bodyPr/>
        <a:lstStyle/>
        <a:p>
          <a:endParaRPr lang="en-US"/>
        </a:p>
      </dgm:t>
    </dgm:pt>
    <dgm:pt modelId="{23F47C35-5BEE-49F9-96EF-462840F988A6}">
      <dgm:prSet phldrT="[Text]"/>
      <dgm:spPr/>
      <dgm:t>
        <a:bodyPr/>
        <a:lstStyle/>
        <a:p>
          <a:r>
            <a:rPr lang="en-US" b="1" dirty="0"/>
            <a:t>Remedy Selection</a:t>
          </a:r>
        </a:p>
        <a:p>
          <a:r>
            <a:rPr lang="en-US" dirty="0"/>
            <a:t>(not started)</a:t>
          </a:r>
        </a:p>
        <a:p>
          <a:endParaRPr lang="en-US" dirty="0"/>
        </a:p>
        <a:p>
          <a:endParaRPr lang="en-US" dirty="0"/>
        </a:p>
        <a:p>
          <a:endParaRPr lang="en-US" dirty="0"/>
        </a:p>
        <a:p>
          <a:endParaRPr lang="en-US" dirty="0"/>
        </a:p>
        <a:p>
          <a:r>
            <a:rPr lang="en-US" i="1" dirty="0"/>
            <a:t>NMED selects remedy(s) to achieve clean-up standards</a:t>
          </a:r>
        </a:p>
      </dgm:t>
    </dgm:pt>
    <dgm:pt modelId="{62C5B714-25E0-47B5-B483-325967CD4FDC}" type="parTrans" cxnId="{8BF1BA94-38ED-4ACE-9500-5B2559D27093}">
      <dgm:prSet/>
      <dgm:spPr/>
      <dgm:t>
        <a:bodyPr/>
        <a:lstStyle/>
        <a:p>
          <a:endParaRPr lang="en-US"/>
        </a:p>
      </dgm:t>
    </dgm:pt>
    <dgm:pt modelId="{B75C7019-4936-4651-93E6-8C7594B51FE1}" type="sibTrans" cxnId="{8BF1BA94-38ED-4ACE-9500-5B2559D27093}">
      <dgm:prSet/>
      <dgm:spPr/>
      <dgm:t>
        <a:bodyPr/>
        <a:lstStyle/>
        <a:p>
          <a:endParaRPr lang="en-US"/>
        </a:p>
      </dgm:t>
    </dgm:pt>
    <dgm:pt modelId="{B0F98D69-B63E-4262-BC85-93D6253D44C9}">
      <dgm:prSet phldrT="[Text]"/>
      <dgm:spPr/>
      <dgm:t>
        <a:bodyPr/>
        <a:lstStyle/>
        <a:p>
          <a:r>
            <a:rPr lang="en-US" b="1" dirty="0"/>
            <a:t>RCRA Facility Investigation </a:t>
          </a:r>
        </a:p>
        <a:p>
          <a:r>
            <a:rPr lang="en-US" dirty="0"/>
            <a:t>(on-going)</a:t>
          </a:r>
        </a:p>
        <a:p>
          <a:endParaRPr lang="en-US" dirty="0"/>
        </a:p>
        <a:p>
          <a:endParaRPr lang="en-US" dirty="0"/>
        </a:p>
        <a:p>
          <a:endParaRPr lang="en-US" dirty="0"/>
        </a:p>
        <a:p>
          <a:r>
            <a:rPr lang="en-US" i="1" dirty="0"/>
            <a:t>Define nature and extent of impacts from release</a:t>
          </a:r>
        </a:p>
      </dgm:t>
    </dgm:pt>
    <dgm:pt modelId="{C399F10E-EB0E-4FE8-9068-6E79FB429E12}" type="parTrans" cxnId="{5152D536-0F6A-4C85-B211-DDA351715DDC}">
      <dgm:prSet/>
      <dgm:spPr/>
      <dgm:t>
        <a:bodyPr/>
        <a:lstStyle/>
        <a:p>
          <a:endParaRPr lang="en-US"/>
        </a:p>
      </dgm:t>
    </dgm:pt>
    <dgm:pt modelId="{A8BACE1A-EE2A-4FF1-82DE-BD8F918EF226}" type="sibTrans" cxnId="{5152D536-0F6A-4C85-B211-DDA351715DDC}">
      <dgm:prSet/>
      <dgm:spPr/>
      <dgm:t>
        <a:bodyPr/>
        <a:lstStyle/>
        <a:p>
          <a:endParaRPr lang="en-US"/>
        </a:p>
      </dgm:t>
    </dgm:pt>
    <dgm:pt modelId="{9CC4DEAA-3EFD-44E9-A098-AE9DE6592C29}">
      <dgm:prSet phldrT="[Text]"/>
      <dgm:spPr/>
      <dgm:t>
        <a:bodyPr/>
        <a:lstStyle/>
        <a:p>
          <a:r>
            <a:rPr lang="en-US" b="1" dirty="0"/>
            <a:t>Corrective Measures Implementation</a:t>
          </a:r>
        </a:p>
        <a:p>
          <a:r>
            <a:rPr lang="en-US" dirty="0"/>
            <a:t>(not started)</a:t>
          </a:r>
        </a:p>
        <a:p>
          <a:endParaRPr lang="en-US" dirty="0"/>
        </a:p>
        <a:p>
          <a:endParaRPr lang="en-US" dirty="0"/>
        </a:p>
        <a:p>
          <a:endParaRPr lang="en-US" dirty="0"/>
        </a:p>
        <a:p>
          <a:r>
            <a:rPr lang="en-US" i="1" dirty="0"/>
            <a:t>Implement selected remedy(s) and evaluate progress</a:t>
          </a:r>
        </a:p>
      </dgm:t>
    </dgm:pt>
    <dgm:pt modelId="{0E2CBB7E-F519-4EE9-8C2B-8DCA79897338}" type="parTrans" cxnId="{90D9D4C2-493D-42AE-B55B-CA623C9F1994}">
      <dgm:prSet/>
      <dgm:spPr/>
      <dgm:t>
        <a:bodyPr/>
        <a:lstStyle/>
        <a:p>
          <a:endParaRPr lang="en-US"/>
        </a:p>
      </dgm:t>
    </dgm:pt>
    <dgm:pt modelId="{534CC881-1F50-43F5-9A4A-5ACB0A963A51}" type="sibTrans" cxnId="{90D9D4C2-493D-42AE-B55B-CA623C9F1994}">
      <dgm:prSet/>
      <dgm:spPr/>
      <dgm:t>
        <a:bodyPr/>
        <a:lstStyle/>
        <a:p>
          <a:endParaRPr lang="en-US"/>
        </a:p>
      </dgm:t>
    </dgm:pt>
    <dgm:pt modelId="{5C089AF6-590E-4427-B7FA-012F56D3B8F2}" type="pres">
      <dgm:prSet presAssocID="{37CF6C2D-B602-4A27-BC95-981F6440BDB3}" presName="CompostProcess" presStyleCnt="0">
        <dgm:presLayoutVars>
          <dgm:dir/>
          <dgm:resizeHandles val="exact"/>
        </dgm:presLayoutVars>
      </dgm:prSet>
      <dgm:spPr/>
    </dgm:pt>
    <dgm:pt modelId="{0BB6BFDB-76C9-46CF-B521-BA2374C9133D}" type="pres">
      <dgm:prSet presAssocID="{37CF6C2D-B602-4A27-BC95-981F6440BDB3}" presName="arrow" presStyleLbl="bgShp" presStyleIdx="0" presStyleCnt="1"/>
      <dgm:spPr>
        <a:solidFill>
          <a:schemeClr val="bg1">
            <a:lumMod val="95000"/>
          </a:schemeClr>
        </a:solidFill>
      </dgm:spPr>
    </dgm:pt>
    <dgm:pt modelId="{9AC0B2C7-083B-44E3-A692-429D3BD18DB5}" type="pres">
      <dgm:prSet presAssocID="{37CF6C2D-B602-4A27-BC95-981F6440BDB3}" presName="linearProcess" presStyleCnt="0"/>
      <dgm:spPr/>
    </dgm:pt>
    <dgm:pt modelId="{36789C37-7242-48D0-9D88-726C86897365}" type="pres">
      <dgm:prSet presAssocID="{BF5910A8-07A8-4897-ADB6-A782AB058F0F}" presName="textNode" presStyleLbl="node1" presStyleIdx="0" presStyleCnt="5">
        <dgm:presLayoutVars>
          <dgm:bulletEnabled val="1"/>
        </dgm:presLayoutVars>
      </dgm:prSet>
      <dgm:spPr/>
    </dgm:pt>
    <dgm:pt modelId="{DAFA1625-E8FB-4AA2-BF11-2618AB381D80}" type="pres">
      <dgm:prSet presAssocID="{826ECEDE-1C4B-4ADD-8ACD-2A78202D6B52}" presName="sibTrans" presStyleCnt="0"/>
      <dgm:spPr/>
    </dgm:pt>
    <dgm:pt modelId="{F155093A-610D-44B1-A117-DC4FC459FBFB}" type="pres">
      <dgm:prSet presAssocID="{B0F98D69-B63E-4262-BC85-93D6253D44C9}" presName="textNode" presStyleLbl="node1" presStyleIdx="1" presStyleCnt="5">
        <dgm:presLayoutVars>
          <dgm:bulletEnabled val="1"/>
        </dgm:presLayoutVars>
      </dgm:prSet>
      <dgm:spPr/>
    </dgm:pt>
    <dgm:pt modelId="{59BF48AD-5AE5-49B0-A33E-48B9E4F9BE40}" type="pres">
      <dgm:prSet presAssocID="{A8BACE1A-EE2A-4FF1-82DE-BD8F918EF226}" presName="sibTrans" presStyleCnt="0"/>
      <dgm:spPr/>
    </dgm:pt>
    <dgm:pt modelId="{75F5B462-7A6F-4EB9-A6EF-39E616D5BCE3}" type="pres">
      <dgm:prSet presAssocID="{C97A3105-305D-4FBC-ABAD-070642D92262}" presName="textNode" presStyleLbl="node1" presStyleIdx="2" presStyleCnt="5">
        <dgm:presLayoutVars>
          <dgm:bulletEnabled val="1"/>
        </dgm:presLayoutVars>
      </dgm:prSet>
      <dgm:spPr/>
    </dgm:pt>
    <dgm:pt modelId="{A217D544-65F4-4358-911A-DE4D56C503EB}" type="pres">
      <dgm:prSet presAssocID="{8C623A86-5276-4A0A-9D3E-38357BD32E74}" presName="sibTrans" presStyleCnt="0"/>
      <dgm:spPr/>
    </dgm:pt>
    <dgm:pt modelId="{3270CD84-913D-4F7E-B860-822AB375E614}" type="pres">
      <dgm:prSet presAssocID="{23F47C35-5BEE-49F9-96EF-462840F988A6}" presName="textNode" presStyleLbl="node1" presStyleIdx="3" presStyleCnt="5">
        <dgm:presLayoutVars>
          <dgm:bulletEnabled val="1"/>
        </dgm:presLayoutVars>
      </dgm:prSet>
      <dgm:spPr/>
    </dgm:pt>
    <dgm:pt modelId="{4BB0488F-742C-4620-BD17-6998C3DA111C}" type="pres">
      <dgm:prSet presAssocID="{B75C7019-4936-4651-93E6-8C7594B51FE1}" presName="sibTrans" presStyleCnt="0"/>
      <dgm:spPr/>
    </dgm:pt>
    <dgm:pt modelId="{E19E9C27-C471-4532-A832-F8ABC65E1CBE}" type="pres">
      <dgm:prSet presAssocID="{9CC4DEAA-3EFD-44E9-A098-AE9DE6592C29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E7C44700-AFEE-449E-9610-6D244EFE8CC6}" type="presOf" srcId="{37CF6C2D-B602-4A27-BC95-981F6440BDB3}" destId="{5C089AF6-590E-4427-B7FA-012F56D3B8F2}" srcOrd="0" destOrd="0" presId="urn:microsoft.com/office/officeart/2005/8/layout/hProcess9"/>
    <dgm:cxn modelId="{087EEC2A-54E9-4EC2-BFE0-7A0CA69EBCA7}" srcId="{37CF6C2D-B602-4A27-BC95-981F6440BDB3}" destId="{BF5910A8-07A8-4897-ADB6-A782AB058F0F}" srcOrd="0" destOrd="0" parTransId="{DE18162B-A3D7-4DF9-821D-868A7810C9DB}" sibTransId="{826ECEDE-1C4B-4ADD-8ACD-2A78202D6B52}"/>
    <dgm:cxn modelId="{5152D536-0F6A-4C85-B211-DDA351715DDC}" srcId="{37CF6C2D-B602-4A27-BC95-981F6440BDB3}" destId="{B0F98D69-B63E-4262-BC85-93D6253D44C9}" srcOrd="1" destOrd="0" parTransId="{C399F10E-EB0E-4FE8-9068-6E79FB429E12}" sibTransId="{A8BACE1A-EE2A-4FF1-82DE-BD8F918EF226}"/>
    <dgm:cxn modelId="{AD40E562-435B-4B62-8DF3-7FE371086BC8}" type="presOf" srcId="{B0F98D69-B63E-4262-BC85-93D6253D44C9}" destId="{F155093A-610D-44B1-A117-DC4FC459FBFB}" srcOrd="0" destOrd="0" presId="urn:microsoft.com/office/officeart/2005/8/layout/hProcess9"/>
    <dgm:cxn modelId="{87D3906B-05A4-4C93-BADF-A154A4D85512}" srcId="{37CF6C2D-B602-4A27-BC95-981F6440BDB3}" destId="{C97A3105-305D-4FBC-ABAD-070642D92262}" srcOrd="2" destOrd="0" parTransId="{D2F218E9-5F8E-45C3-91D8-56C300B04D77}" sibTransId="{8C623A86-5276-4A0A-9D3E-38357BD32E74}"/>
    <dgm:cxn modelId="{C8870C53-7F93-489C-97FB-EA762C73151E}" type="presOf" srcId="{C97A3105-305D-4FBC-ABAD-070642D92262}" destId="{75F5B462-7A6F-4EB9-A6EF-39E616D5BCE3}" srcOrd="0" destOrd="0" presId="urn:microsoft.com/office/officeart/2005/8/layout/hProcess9"/>
    <dgm:cxn modelId="{BBC03981-8EE0-4E43-9568-39150BB6C069}" type="presOf" srcId="{23F47C35-5BEE-49F9-96EF-462840F988A6}" destId="{3270CD84-913D-4F7E-B860-822AB375E614}" srcOrd="0" destOrd="0" presId="urn:microsoft.com/office/officeart/2005/8/layout/hProcess9"/>
    <dgm:cxn modelId="{8BF1BA94-38ED-4ACE-9500-5B2559D27093}" srcId="{37CF6C2D-B602-4A27-BC95-981F6440BDB3}" destId="{23F47C35-5BEE-49F9-96EF-462840F988A6}" srcOrd="3" destOrd="0" parTransId="{62C5B714-25E0-47B5-B483-325967CD4FDC}" sibTransId="{B75C7019-4936-4651-93E6-8C7594B51FE1}"/>
    <dgm:cxn modelId="{13FBB295-A820-4197-9C79-75A092F1C7CE}" type="presOf" srcId="{9CC4DEAA-3EFD-44E9-A098-AE9DE6592C29}" destId="{E19E9C27-C471-4532-A832-F8ABC65E1CBE}" srcOrd="0" destOrd="0" presId="urn:microsoft.com/office/officeart/2005/8/layout/hProcess9"/>
    <dgm:cxn modelId="{634FA7A3-2F76-48DF-B76F-D108E31E43B1}" type="presOf" srcId="{BF5910A8-07A8-4897-ADB6-A782AB058F0F}" destId="{36789C37-7242-48D0-9D88-726C86897365}" srcOrd="0" destOrd="0" presId="urn:microsoft.com/office/officeart/2005/8/layout/hProcess9"/>
    <dgm:cxn modelId="{90D9D4C2-493D-42AE-B55B-CA623C9F1994}" srcId="{37CF6C2D-B602-4A27-BC95-981F6440BDB3}" destId="{9CC4DEAA-3EFD-44E9-A098-AE9DE6592C29}" srcOrd="4" destOrd="0" parTransId="{0E2CBB7E-F519-4EE9-8C2B-8DCA79897338}" sibTransId="{534CC881-1F50-43F5-9A4A-5ACB0A963A51}"/>
    <dgm:cxn modelId="{E9733082-094A-4355-A137-19AC7C784A90}" type="presParOf" srcId="{5C089AF6-590E-4427-B7FA-012F56D3B8F2}" destId="{0BB6BFDB-76C9-46CF-B521-BA2374C9133D}" srcOrd="0" destOrd="0" presId="urn:microsoft.com/office/officeart/2005/8/layout/hProcess9"/>
    <dgm:cxn modelId="{334363D8-85C8-4D8A-B175-D85C96C3B5A5}" type="presParOf" srcId="{5C089AF6-590E-4427-B7FA-012F56D3B8F2}" destId="{9AC0B2C7-083B-44E3-A692-429D3BD18DB5}" srcOrd="1" destOrd="0" presId="urn:microsoft.com/office/officeart/2005/8/layout/hProcess9"/>
    <dgm:cxn modelId="{B926D688-5E28-4C76-B810-7019B9DDF6EB}" type="presParOf" srcId="{9AC0B2C7-083B-44E3-A692-429D3BD18DB5}" destId="{36789C37-7242-48D0-9D88-726C86897365}" srcOrd="0" destOrd="0" presId="urn:microsoft.com/office/officeart/2005/8/layout/hProcess9"/>
    <dgm:cxn modelId="{46105955-B834-438F-A3EC-31C7AE2E0F9A}" type="presParOf" srcId="{9AC0B2C7-083B-44E3-A692-429D3BD18DB5}" destId="{DAFA1625-E8FB-4AA2-BF11-2618AB381D80}" srcOrd="1" destOrd="0" presId="urn:microsoft.com/office/officeart/2005/8/layout/hProcess9"/>
    <dgm:cxn modelId="{AB9FFB9D-BF55-480C-9EB6-4C4B9800C8C9}" type="presParOf" srcId="{9AC0B2C7-083B-44E3-A692-429D3BD18DB5}" destId="{F155093A-610D-44B1-A117-DC4FC459FBFB}" srcOrd="2" destOrd="0" presId="urn:microsoft.com/office/officeart/2005/8/layout/hProcess9"/>
    <dgm:cxn modelId="{095B8CB8-6EAC-4112-9F59-E9E64F1DD2DA}" type="presParOf" srcId="{9AC0B2C7-083B-44E3-A692-429D3BD18DB5}" destId="{59BF48AD-5AE5-49B0-A33E-48B9E4F9BE40}" srcOrd="3" destOrd="0" presId="urn:microsoft.com/office/officeart/2005/8/layout/hProcess9"/>
    <dgm:cxn modelId="{E06C5D40-AD2D-4AF4-802E-ABB930A10AAB}" type="presParOf" srcId="{9AC0B2C7-083B-44E3-A692-429D3BD18DB5}" destId="{75F5B462-7A6F-4EB9-A6EF-39E616D5BCE3}" srcOrd="4" destOrd="0" presId="urn:microsoft.com/office/officeart/2005/8/layout/hProcess9"/>
    <dgm:cxn modelId="{A18BE75D-64A7-452A-9A2F-825E15150B76}" type="presParOf" srcId="{9AC0B2C7-083B-44E3-A692-429D3BD18DB5}" destId="{A217D544-65F4-4358-911A-DE4D56C503EB}" srcOrd="5" destOrd="0" presId="urn:microsoft.com/office/officeart/2005/8/layout/hProcess9"/>
    <dgm:cxn modelId="{7734183A-FB26-4E78-BB65-8A475D4B6339}" type="presParOf" srcId="{9AC0B2C7-083B-44E3-A692-429D3BD18DB5}" destId="{3270CD84-913D-4F7E-B860-822AB375E614}" srcOrd="6" destOrd="0" presId="urn:microsoft.com/office/officeart/2005/8/layout/hProcess9"/>
    <dgm:cxn modelId="{8DCEF20F-27BD-4CCE-B659-0CE8A35B8412}" type="presParOf" srcId="{9AC0B2C7-083B-44E3-A692-429D3BD18DB5}" destId="{4BB0488F-742C-4620-BD17-6998C3DA111C}" srcOrd="7" destOrd="0" presId="urn:microsoft.com/office/officeart/2005/8/layout/hProcess9"/>
    <dgm:cxn modelId="{29E76E1B-0ED6-4127-A133-2B00B2D7293E}" type="presParOf" srcId="{9AC0B2C7-083B-44E3-A692-429D3BD18DB5}" destId="{E19E9C27-C471-4532-A832-F8ABC65E1CB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6BFDB-76C9-46CF-B521-BA2374C9133D}">
      <dsp:nvSpPr>
        <dsp:cNvPr id="0" name=""/>
        <dsp:cNvSpPr/>
      </dsp:nvSpPr>
      <dsp:spPr>
        <a:xfrm>
          <a:off x="753427" y="0"/>
          <a:ext cx="8538845" cy="6290734"/>
        </a:xfrm>
        <a:prstGeom prst="rightArrow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89C37-7242-48D0-9D88-726C86897365}">
      <dsp:nvSpPr>
        <dsp:cNvPr id="0" name=""/>
        <dsp:cNvSpPr/>
      </dsp:nvSpPr>
      <dsp:spPr>
        <a:xfrm>
          <a:off x="7786" y="1887220"/>
          <a:ext cx="1902821" cy="2516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Facility Assessment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(complete)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Confirm releases</a:t>
          </a:r>
        </a:p>
      </dsp:txBody>
      <dsp:txXfrm>
        <a:off x="100674" y="1980108"/>
        <a:ext cx="1717045" cy="2330517"/>
      </dsp:txXfrm>
    </dsp:sp>
    <dsp:sp modelId="{F155093A-610D-44B1-A117-DC4FC459FBFB}">
      <dsp:nvSpPr>
        <dsp:cNvPr id="0" name=""/>
        <dsp:cNvSpPr/>
      </dsp:nvSpPr>
      <dsp:spPr>
        <a:xfrm>
          <a:off x="2039613" y="1887220"/>
          <a:ext cx="1902821" cy="2516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RCRA Facility Investigation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(on-going)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Define nature and extent of impacts from release</a:t>
          </a:r>
        </a:p>
      </dsp:txBody>
      <dsp:txXfrm>
        <a:off x="2132501" y="1980108"/>
        <a:ext cx="1717045" cy="2330517"/>
      </dsp:txXfrm>
    </dsp:sp>
    <dsp:sp modelId="{75F5B462-7A6F-4EB9-A6EF-39E616D5BCE3}">
      <dsp:nvSpPr>
        <dsp:cNvPr id="0" name=""/>
        <dsp:cNvSpPr/>
      </dsp:nvSpPr>
      <dsp:spPr>
        <a:xfrm>
          <a:off x="4071439" y="1887220"/>
          <a:ext cx="1902821" cy="2516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Corrective Measures Evaluation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(Not started)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Evaluate options, ID preferred remedy(s)</a:t>
          </a:r>
        </a:p>
      </dsp:txBody>
      <dsp:txXfrm>
        <a:off x="4164327" y="1980108"/>
        <a:ext cx="1717045" cy="2330517"/>
      </dsp:txXfrm>
    </dsp:sp>
    <dsp:sp modelId="{3270CD84-913D-4F7E-B860-822AB375E614}">
      <dsp:nvSpPr>
        <dsp:cNvPr id="0" name=""/>
        <dsp:cNvSpPr/>
      </dsp:nvSpPr>
      <dsp:spPr>
        <a:xfrm>
          <a:off x="6103266" y="1887220"/>
          <a:ext cx="1902821" cy="2516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Remedy Selection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(not started)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NMED selects remedy(s) to achieve clean-up standards</a:t>
          </a:r>
        </a:p>
      </dsp:txBody>
      <dsp:txXfrm>
        <a:off x="6196154" y="1980108"/>
        <a:ext cx="1717045" cy="2330517"/>
      </dsp:txXfrm>
    </dsp:sp>
    <dsp:sp modelId="{E19E9C27-C471-4532-A832-F8ABC65E1CBE}">
      <dsp:nvSpPr>
        <dsp:cNvPr id="0" name=""/>
        <dsp:cNvSpPr/>
      </dsp:nvSpPr>
      <dsp:spPr>
        <a:xfrm>
          <a:off x="8135092" y="1887220"/>
          <a:ext cx="1902821" cy="2516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Corrective Measures Implementation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(not started)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Implement selected remedy(s) and evaluate progress</a:t>
          </a:r>
        </a:p>
      </dsp:txBody>
      <dsp:txXfrm>
        <a:off x="8227980" y="1980108"/>
        <a:ext cx="1717045" cy="233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6C9A-49BC-4E9F-8917-7255C8015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74422-2758-4CAA-B943-75F2E200A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11321-CFE5-44B2-9EE2-4D43EB9FE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A8009-A6BD-46E5-A085-E74EB3D98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4DA85-8DBB-413A-8B9E-0ACC73D3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5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EEDE-B029-4AC8-8A4F-EE082405E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8DD492-FCC1-468E-87FD-AC3D62885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7F429-4B4E-46C5-BDE4-7620229BA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9308-51B7-4AEE-A4A0-B15C586FA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F0701-06AA-4986-8D04-E81C3A7A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3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41A3EF-64B2-42A3-9792-096F418E09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FF7BA-FEA4-4D7D-BE60-EEF7A3392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B3DE2-37FD-4A28-BABD-F89447146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D4337-EE2C-46D4-ACEF-AA415EA3D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6BB9F-7C06-42AF-99C9-9F1A57807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2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290A4-B173-4BAF-A7D5-E41A5A47E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6C09B-A376-481A-A733-1A4B04E73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8BC8E-9422-434E-9DC6-F499B781B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125D1-8AC1-4638-B9B3-3C2B2C1A3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29346-9AC7-417C-ACE6-F37A23F8B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236C1-9DDF-4BAA-B7F1-84E6A646C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FB663-4A16-45A7-8764-B73CA0311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44E12-E3AD-438E-AC1B-965CA296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C2AF3-9F49-4E58-B385-B88BFCA4A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B8260-4981-43DA-B6CD-A655EB5B9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A125C-01EC-4EA1-A1CB-5E2C1793B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51A39-CBB2-4D91-9632-2566ED796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A012C-EBE0-44CD-8981-8244713FC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B6D79-D694-4F77-80BE-4886D5ED2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FAAEC-60E4-4062-8B68-DE736367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1011D-5580-4F68-A367-0453CB8E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7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681A-E78C-4722-9AEA-599E870DA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024FF-4DA6-40DB-8B2D-C113A1A97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AC351-EE9E-4767-86B1-B320722C3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685FAD-A7AD-49AE-A42D-17B9576F1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D4EB5E-7F57-4F4E-AD30-2058FE965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3B33F9-416A-4F5D-AE02-91572DC47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1BCF96-6D76-49FB-81C4-33EDC647F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E0B87B-B824-4CB2-9FE3-422DC9B1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3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30A69-6CCA-4E4D-BB3E-81203CB98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59CFB3-338A-44DF-9057-250B44DC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564691-58A5-4102-9D85-6BA18A13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748BDF-7777-4814-8E2C-00D747B55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9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D6A607-FC91-415F-BB9B-692D57523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43B912-864C-44D7-94A9-C868475C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2FD48-0F01-4C8F-9EB8-3BE78A20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53540-7BD5-4C98-BA6B-1F00DAE3C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0F1CA-79E9-4C05-B91C-07E060657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C8A2D-05FC-4B53-9EE2-CE9A28947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536B1-6A8A-4BA3-9082-BFF14CE1C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6D531-25E6-4ACE-AABA-4AEDD0F3B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9E36F-3983-4CE1-A285-4C6E2B81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9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DBCBC-1550-4EFC-9934-C08CC7F28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4D26E3-7AD8-4B6F-98E9-D79D8BAAED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5374F3-9D4B-4DE1-A662-2051B0181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5262D6-132C-434D-9CBE-C24451F51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AAA25-40EA-4B52-A610-4C599C8F4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77839-94AF-4E5F-8597-CC600A052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4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F593DC-88F2-49BC-A9E9-6D432E5F4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92A85-80D8-4247-A959-28C992918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384EB-74B9-4A48-AB68-1705D6646D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2B1C5-44E4-4351-9DFD-29E2C26BF30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C822F-C39D-488F-8E5F-093E87685A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3E577-9F8C-40B4-8913-ACB9A9F211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87042-CCEF-4F4B-9384-DC203E0B7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7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0AA239E-B238-4E5C-8ECD-22000ABEF0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3767337"/>
              </p:ext>
            </p:extLst>
          </p:nvPr>
        </p:nvGraphicFramePr>
        <p:xfrm>
          <a:off x="1650999" y="205316"/>
          <a:ext cx="10045701" cy="6290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Up 5">
            <a:extLst>
              <a:ext uri="{FF2B5EF4-FFF2-40B4-BE49-F238E27FC236}">
                <a16:creationId xmlns:a16="http://schemas.microsoft.com/office/drawing/2014/main" id="{C0055460-4971-4AA1-827B-0E06B0DDB23B}"/>
              </a:ext>
            </a:extLst>
          </p:cNvPr>
          <p:cNvSpPr/>
          <p:nvPr/>
        </p:nvSpPr>
        <p:spPr>
          <a:xfrm>
            <a:off x="8410574" y="4657724"/>
            <a:ext cx="647702" cy="695326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77BBD73D-7296-4E6F-89E2-43292F9C5531}"/>
              </a:ext>
            </a:extLst>
          </p:cNvPr>
          <p:cNvSpPr/>
          <p:nvPr/>
        </p:nvSpPr>
        <p:spPr>
          <a:xfrm>
            <a:off x="4383085" y="4657724"/>
            <a:ext cx="647702" cy="695326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85A86E-056F-472F-A130-F7FEE5231870}"/>
              </a:ext>
            </a:extLst>
          </p:cNvPr>
          <p:cNvSpPr txBox="1"/>
          <p:nvPr/>
        </p:nvSpPr>
        <p:spPr>
          <a:xfrm>
            <a:off x="3749673" y="5353050"/>
            <a:ext cx="19145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Environmental sampling and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Pilot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Interim measures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Reports, evaluations, and recommendations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C46907-D8D3-4AC0-A5CC-48A47765B689}"/>
              </a:ext>
            </a:extLst>
          </p:cNvPr>
          <p:cNvSpPr txBox="1"/>
          <p:nvPr/>
        </p:nvSpPr>
        <p:spPr>
          <a:xfrm>
            <a:off x="7777162" y="5353050"/>
            <a:ext cx="1914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Public hearing opportunity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2"/>
                </a:solidFill>
              </a:rPr>
              <a:t>Modification of RCRA permit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211545B8-8CAC-4CCB-80DA-2143F59403EF}"/>
              </a:ext>
            </a:extLst>
          </p:cNvPr>
          <p:cNvSpPr/>
          <p:nvPr/>
        </p:nvSpPr>
        <p:spPr>
          <a:xfrm rot="5400000">
            <a:off x="3450432" y="750098"/>
            <a:ext cx="238125" cy="2309810"/>
          </a:xfrm>
          <a:prstGeom prst="leftBrace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A0077C-D280-402B-A207-82130BC0DADF}"/>
              </a:ext>
            </a:extLst>
          </p:cNvPr>
          <p:cNvSpPr txBox="1"/>
          <p:nvPr/>
        </p:nvSpPr>
        <p:spPr>
          <a:xfrm>
            <a:off x="2811066" y="1405445"/>
            <a:ext cx="1516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1999 through today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23523933-0CDD-4EA3-8A6D-9D662A1DE17E}"/>
              </a:ext>
            </a:extLst>
          </p:cNvPr>
          <p:cNvSpPr/>
          <p:nvPr/>
        </p:nvSpPr>
        <p:spPr>
          <a:xfrm rot="5400000">
            <a:off x="7616032" y="-1104104"/>
            <a:ext cx="238126" cy="6018216"/>
          </a:xfrm>
          <a:prstGeom prst="leftBrace">
            <a:avLst/>
          </a:prstGeom>
          <a:ln>
            <a:solidFill>
              <a:schemeClr val="accent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E3C103-8F6F-4D3C-88D3-3716B003AD85}"/>
              </a:ext>
            </a:extLst>
          </p:cNvPr>
          <p:cNvSpPr txBox="1"/>
          <p:nvPr/>
        </p:nvSpPr>
        <p:spPr>
          <a:xfrm>
            <a:off x="6976667" y="1490551"/>
            <a:ext cx="1516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Timeline Unknown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C054B970-212C-41E3-AD18-1612D8FB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262445"/>
            <a:ext cx="5591175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Corrective Action Process (RCRA)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D8816EB-9CEF-4E96-A2E2-51EEA41D25A7}"/>
              </a:ext>
            </a:extLst>
          </p:cNvPr>
          <p:cNvCxnSpPr>
            <a:cxnSpLocks/>
          </p:cNvCxnSpPr>
          <p:nvPr/>
        </p:nvCxnSpPr>
        <p:spPr>
          <a:xfrm flipH="1" flipV="1">
            <a:off x="5028802" y="4525684"/>
            <a:ext cx="634404" cy="777853"/>
          </a:xfrm>
          <a:prstGeom prst="straightConnector1">
            <a:avLst/>
          </a:prstGeom>
          <a:ln w="9525">
            <a:solidFill>
              <a:schemeClr val="accent6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B8DA04-3428-4A29-8853-5BC8BFFBD4D1}"/>
              </a:ext>
            </a:extLst>
          </p:cNvPr>
          <p:cNvCxnSpPr>
            <a:cxnSpLocks/>
          </p:cNvCxnSpPr>
          <p:nvPr/>
        </p:nvCxnSpPr>
        <p:spPr>
          <a:xfrm flipV="1">
            <a:off x="6077742" y="4520920"/>
            <a:ext cx="428625" cy="782617"/>
          </a:xfrm>
          <a:prstGeom prst="straightConnector1">
            <a:avLst/>
          </a:prstGeom>
          <a:ln w="9525">
            <a:solidFill>
              <a:schemeClr val="accent6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50FB1E8-D1B8-4F10-9E0E-C6B1CAD13BB5}"/>
              </a:ext>
            </a:extLst>
          </p:cNvPr>
          <p:cNvSpPr txBox="1"/>
          <p:nvPr/>
        </p:nvSpPr>
        <p:spPr>
          <a:xfrm>
            <a:off x="5537199" y="5174397"/>
            <a:ext cx="183832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Water Authority’s data gap well and concerns can be integrated in either of these two steps.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072AE9-D295-4BBE-BC09-318986E8F014}"/>
              </a:ext>
            </a:extLst>
          </p:cNvPr>
          <p:cNvSpPr txBox="1"/>
          <p:nvPr/>
        </p:nvSpPr>
        <p:spPr>
          <a:xfrm>
            <a:off x="133349" y="6553179"/>
            <a:ext cx="36163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Graphic adapted from NMED November 2020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5775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125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Corrective Action Process (RCRA)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Agnew, Diane</dc:creator>
  <cp:lastModifiedBy>Agnew, Diane</cp:lastModifiedBy>
  <cp:revision>4</cp:revision>
  <dcterms:created xsi:type="dcterms:W3CDTF">2021-08-19T16:02:43Z</dcterms:created>
  <dcterms:modified xsi:type="dcterms:W3CDTF">2021-08-19T16:44:09Z</dcterms:modified>
</cp:coreProperties>
</file>